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/>
    <p:restoredTop sz="88865"/>
  </p:normalViewPr>
  <p:slideViewPr>
    <p:cSldViewPr snapToGrid="0">
      <p:cViewPr varScale="1">
        <p:scale>
          <a:sx n="144" d="100"/>
          <a:sy n="144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E4AF6-B5CD-FA41-83A2-89960D8F487E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49EE7-886B-2A40-816D-CF2B84220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Thought about issues in interactions among multiple citizens and city officials based on real time data and emergency situations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few questions motivating our work can be put like these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Mutliple</a:t>
            </a:r>
            <a:r>
              <a:rPr lang="en-US" dirty="0"/>
              <a:t> sensors at user end, like smoke detectors, air-quality-sensor, temperature &amp; humidity sensors, etc., but rarely any seen solution for city officials to see those data securely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49EE7-886B-2A40-816D-CF2B84220A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4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1CBFA90-174F-7043-820B-FCC055A14E35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36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1DD5-7856-B447-862D-216CB9B5D571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7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AFC8-859E-434C-AC69-A6E5B65AFCC9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750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52F1-11C1-B84F-994F-CF7D13979080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07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829D-C943-234E-A6B5-6A9F9FBD0152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5C8-E9B1-8642-A70B-9CD1535C9BC9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64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0A0D-B290-944F-BA73-55696C6B0BE7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38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B601-5E4C-794D-995D-312CA7F9C4B7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569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9EFD-AA72-3D42-B0BD-A7C070F5D200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0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2219096" cy="279400"/>
          </a:xfrm>
        </p:spPr>
        <p:txBody>
          <a:bodyPr/>
          <a:lstStyle>
            <a:lvl1pPr>
              <a:defRPr sz="1400"/>
            </a:lvl1pPr>
          </a:lstStyle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5703" y="3289300"/>
            <a:ext cx="542697" cy="279400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4B4C3FB2-551B-4C42-AF86-DE7D84C71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2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751F-C706-3841-99CB-9096B9163C37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7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91BC-C8CD-5844-BCF4-D7BC746B9035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6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A5D9-C1CB-DA4B-A386-3DC531FEB676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9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1D74-173A-3441-AD85-EDC50921E35E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1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573-32C1-F640-A0F2-AA03990EDEF2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66D9-6503-F043-9908-7858EB2494DC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A12C-D54C-0E41-B6AB-249F902FE12A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2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DA4607-CF24-2946-BE15-7B55537B55A4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4C3FB2-551B-4C42-AF86-DE7D84C7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319D-6BB1-33B1-0763-B47218537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727" y="1990638"/>
            <a:ext cx="6815669" cy="1147828"/>
          </a:xfrm>
        </p:spPr>
        <p:txBody>
          <a:bodyPr/>
          <a:lstStyle/>
          <a:p>
            <a:r>
              <a:rPr lang="en-US" dirty="0"/>
              <a:t>    </a:t>
            </a:r>
            <a:r>
              <a:rPr lang="en-US" dirty="0" err="1"/>
              <a:t>emergenCity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97D53-ECC9-E460-498E-16C5497B4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Md Touhiduzzaman</a:t>
            </a:r>
          </a:p>
          <a:p>
            <a:r>
              <a:rPr lang="en-US" dirty="0"/>
              <a:t>Md Nafeez Fahad</a:t>
            </a:r>
          </a:p>
          <a:p>
            <a:r>
              <a:rPr lang="en-US" dirty="0"/>
              <a:t>Mia Mohammad Imran</a:t>
            </a:r>
          </a:p>
          <a:p>
            <a:r>
              <a:rPr lang="en-US" dirty="0" err="1"/>
              <a:t>Sabbir</a:t>
            </a:r>
            <a:r>
              <a:rPr lang="en-US" dirty="0"/>
              <a:t> </a:t>
            </a:r>
            <a:r>
              <a:rPr lang="en-US" dirty="0" err="1"/>
              <a:t>Alam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3526C-0AE8-BD1C-928B-C2C8DA8E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44" y="2414736"/>
            <a:ext cx="940091" cy="9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057B-6431-4EFA-C344-D72C1578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: Social &amp; Entrepreneurial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E1F6-E4AC-9ACE-A5D0-17EBFF02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0010F-D4DC-5C17-F115-619DE979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782EF-6099-EA15-0B7C-542E5B11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7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0C98C-0294-4391-0FE6-7FDE9108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8B6B3-3F60-AA8C-2B17-FB01F609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8F1FB1-A93F-6E87-2372-3101A9D0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11199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CCC3F2-D729-BC4A-AC09-0C1E9BDB9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751" y="1762686"/>
            <a:ext cx="5932497" cy="395128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A9A4D7-E1BA-7AD7-433F-9C0CA4562C38}"/>
              </a:ext>
            </a:extLst>
          </p:cNvPr>
          <p:cNvSpPr txBox="1">
            <a:spLocks/>
          </p:cNvSpPr>
          <p:nvPr/>
        </p:nvSpPr>
        <p:spPr>
          <a:xfrm>
            <a:off x="1295402" y="5523463"/>
            <a:ext cx="9601196" cy="6473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283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710F2-4503-702F-3A2C-590AA2A8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7F7EE-66BD-38F5-BA77-AAD82729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6FE3A1-799C-3C45-1E4A-6C76F910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431034"/>
            <a:ext cx="11091863" cy="62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BC56E-5EAE-50D4-C970-68CBAC0B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31BE7-2BCF-0FDF-7459-E4161161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map with red circles&#10;&#10;Description automatically generated">
            <a:extLst>
              <a:ext uri="{FF2B5EF4-FFF2-40B4-BE49-F238E27FC236}">
                <a16:creationId xmlns:a16="http://schemas.microsoft.com/office/drawing/2014/main" id="{86CECF81-F6D9-9374-E85A-18AC56F8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9" y="264842"/>
            <a:ext cx="9334500" cy="65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E6CB-0836-6CBE-1742-6B5A041D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6143-3049-B0EA-748A-73DF0F53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905249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User-end: App &amp; Sensors</a:t>
            </a:r>
          </a:p>
          <a:p>
            <a:pPr lvl="1"/>
            <a:r>
              <a:rPr lang="en-US" dirty="0"/>
              <a:t>City Officials’ Web Portal</a:t>
            </a:r>
          </a:p>
          <a:p>
            <a:pPr lvl="1"/>
            <a:r>
              <a:rPr lang="en-US" dirty="0"/>
              <a:t>Future Predictions</a:t>
            </a:r>
          </a:p>
          <a:p>
            <a:pPr lvl="1"/>
            <a:r>
              <a:rPr lang="en-US" dirty="0"/>
              <a:t>High Level Overview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2111B4-2E72-8094-5C16-295E70A5C604}"/>
              </a:ext>
            </a:extLst>
          </p:cNvPr>
          <p:cNvSpPr txBox="1">
            <a:spLocks/>
          </p:cNvSpPr>
          <p:nvPr/>
        </p:nvSpPr>
        <p:spPr>
          <a:xfrm>
            <a:off x="6096000" y="2556932"/>
            <a:ext cx="466452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Impl</a:t>
            </a:r>
            <a:r>
              <a:rPr lang="en-US" dirty="0"/>
              <a:t>.: App</a:t>
            </a:r>
          </a:p>
          <a:p>
            <a:r>
              <a:rPr lang="en-US" dirty="0" err="1"/>
              <a:t>Impl</a:t>
            </a:r>
            <a:r>
              <a:rPr lang="en-US" dirty="0"/>
              <a:t>.: Web-Portal</a:t>
            </a:r>
          </a:p>
          <a:p>
            <a:r>
              <a:rPr lang="en-US" dirty="0" err="1"/>
              <a:t>Impl</a:t>
            </a:r>
            <a:r>
              <a:rPr lang="en-US" dirty="0"/>
              <a:t>.: Backend &amp; DB</a:t>
            </a:r>
          </a:p>
          <a:p>
            <a:r>
              <a:rPr lang="en-US" dirty="0" err="1"/>
              <a:t>Impl</a:t>
            </a:r>
            <a:r>
              <a:rPr lang="en-US" dirty="0"/>
              <a:t>.: Cloud Architecture</a:t>
            </a:r>
          </a:p>
          <a:p>
            <a:r>
              <a:rPr lang="en-US" dirty="0"/>
              <a:t>Impacts: Social &amp; Business Values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DE8A5-04CD-2E5F-E482-4D210CD9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926F9-4585-9649-8965-F142D239EA4F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35BA5-3ABD-2937-BA79-1F852A8A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8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18D1-3B70-34AE-10AC-4D6A8AB1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A133-F04C-D39C-F163-50C7CDCA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10159092" cy="3318936"/>
          </a:xfrm>
        </p:spPr>
        <p:txBody>
          <a:bodyPr>
            <a:normAutofit fontScale="85000" lnSpcReduction="10000"/>
          </a:bodyPr>
          <a:lstStyle/>
          <a:p>
            <a:r>
              <a:rPr lang="en-US" u="sng" dirty="0"/>
              <a:t>Smart Cities:</a:t>
            </a:r>
            <a:r>
              <a:rPr lang="en-US" dirty="0"/>
              <a:t> Challenge </a:t>
            </a:r>
            <a:r>
              <a:rPr lang="en-US" b="1" dirty="0"/>
              <a:t>5</a:t>
            </a:r>
            <a:r>
              <a:rPr lang="en-US" dirty="0"/>
              <a:t>: </a:t>
            </a:r>
            <a:r>
              <a:rPr lang="en-US" sz="2100" b="1" dirty="0">
                <a:effectLst/>
                <a:latin typeface="Arial" panose="020B0604020202020204" pitchFamily="34" charset="0"/>
              </a:rPr>
              <a:t>Urban Insight - Real-Time Emergency Infrastructure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User sensor data real-time visualization for City officials?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Real-time Data Integration &amp; Visualization</a:t>
            </a:r>
          </a:p>
          <a:p>
            <a:pPr lvl="1"/>
            <a:r>
              <a:rPr lang="en-US" dirty="0">
                <a:effectLst/>
                <a:latin typeface="Arial" panose="020B0604020202020204" pitchFamily="34" charset="0"/>
              </a:rPr>
              <a:t>Push &amp; alert emergency situations?</a:t>
            </a:r>
          </a:p>
          <a:p>
            <a:pPr lvl="2"/>
            <a:r>
              <a:rPr lang="en-US" dirty="0">
                <a:effectLst/>
                <a:latin typeface="Arial" panose="020B0604020202020204" pitchFamily="34" charset="0"/>
              </a:rPr>
              <a:t>Interface for City Officials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Water line burst out &amp; Flooding in Main St &amp; Jefferson on Jan-21?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Social Interactions about Emergency Situations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User s</a:t>
            </a:r>
            <a:r>
              <a:rPr lang="en-US" dirty="0">
                <a:effectLst/>
                <a:latin typeface="Arial" panose="020B0604020202020204" pitchFamily="34" charset="0"/>
              </a:rPr>
              <a:t>ensors to Existing emergency service Integration?</a:t>
            </a:r>
          </a:p>
          <a:p>
            <a:pPr lvl="2"/>
            <a:r>
              <a:rPr lang="en-US" dirty="0">
                <a:effectLst/>
                <a:latin typeface="Arial" panose="020B0604020202020204" pitchFamily="34" charset="0"/>
              </a:rPr>
              <a:t>Integration with Existing Emergency System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02667-B6FD-C10A-ED75-8F9269E9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378" y="3098913"/>
            <a:ext cx="2979964" cy="223497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46C50D-3B8E-39D3-8EBD-F5271C44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4995-C432-AA4F-B7F2-AB4C487EECCC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72B4E-CCF1-6C0B-C8A5-8FCE08D2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7BC1-13AB-8440-4D27-15F56B9A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User-end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F4537-94BF-7A55-76A0-BE7B2820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3512905" cy="3494547"/>
          </a:xfrm>
        </p:spPr>
        <p:txBody>
          <a:bodyPr>
            <a:norm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Smoke detector</a:t>
            </a:r>
          </a:p>
          <a:p>
            <a:pPr lvl="1"/>
            <a:r>
              <a:rPr lang="en-US" dirty="0"/>
              <a:t>AQI Sensors</a:t>
            </a:r>
          </a:p>
          <a:p>
            <a:pPr lvl="1"/>
            <a:r>
              <a:rPr lang="en-US" dirty="0"/>
              <a:t>Pollen in air Sensor</a:t>
            </a:r>
          </a:p>
          <a:p>
            <a:pPr lvl="1"/>
            <a:r>
              <a:rPr lang="en-US" dirty="0"/>
              <a:t>Temperature &amp; Humidity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[Horizontally Scalable Sensor Integration]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46A190-298B-4D76-D6D7-100343762657}"/>
              </a:ext>
            </a:extLst>
          </p:cNvPr>
          <p:cNvSpPr txBox="1">
            <a:spLocks/>
          </p:cNvSpPr>
          <p:nvPr/>
        </p:nvSpPr>
        <p:spPr>
          <a:xfrm>
            <a:off x="6096000" y="2556932"/>
            <a:ext cx="3512905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Mobile App</a:t>
            </a:r>
          </a:p>
          <a:p>
            <a:pPr lvl="1"/>
            <a:r>
              <a:rPr lang="en-US" dirty="0"/>
              <a:t>Show sensor data to user</a:t>
            </a:r>
          </a:p>
          <a:p>
            <a:pPr lvl="1"/>
            <a:r>
              <a:rPr lang="en-US" dirty="0"/>
              <a:t>Call Emergency Services based on Sensor data</a:t>
            </a:r>
          </a:p>
          <a:p>
            <a:pPr lvl="1"/>
            <a:r>
              <a:rPr lang="en-US" dirty="0"/>
              <a:t>Receive PUSH Alerts from City Officials</a:t>
            </a:r>
          </a:p>
          <a:p>
            <a:pPr lvl="1"/>
            <a:r>
              <a:rPr lang="en-US" dirty="0"/>
              <a:t>Social Interaction about Emergency Situations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62758-C746-82EE-06DE-F1E3C735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05" y="2556932"/>
            <a:ext cx="980111" cy="910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71309-6937-4B71-FFC9-0EE0848C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05" y="3563801"/>
            <a:ext cx="980111" cy="910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45D2E-8CFA-CC44-EC4F-3BBD80BB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06" y="4474598"/>
            <a:ext cx="1063174" cy="1063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822E0-C3A0-0B8F-F2EC-5111A872D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22" t="51769" r="79088" b="7086"/>
          <a:stretch/>
        </p:blipFill>
        <p:spPr>
          <a:xfrm>
            <a:off x="9614884" y="2503083"/>
            <a:ext cx="1563399" cy="325571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A744D2A-4241-CADA-4259-689A9E6F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C200-5ED6-5B44-94EA-30CC02A119CE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5D322A2-8C63-261F-3E56-0D69B443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9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BDF4-6BDC-B228-3552-E3A3F87C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Web Portal for City Officials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2AEE-DAF7-4800-3916-26C9FAAE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Historical Data of a Region</a:t>
            </a:r>
          </a:p>
          <a:p>
            <a:r>
              <a:rPr lang="en-US" dirty="0"/>
              <a:t>See Predictions for a Future Period</a:t>
            </a:r>
          </a:p>
          <a:p>
            <a:r>
              <a:rPr lang="en-US" dirty="0"/>
              <a:t>Broadcast Emergency PUSH Alerts to Citizens</a:t>
            </a:r>
          </a:p>
          <a:p>
            <a:r>
              <a:rPr lang="en-US" dirty="0"/>
              <a:t>Announce Events for Trainings on Emergency Situations</a:t>
            </a:r>
          </a:p>
          <a:p>
            <a:r>
              <a:rPr lang="en-US" dirty="0"/>
              <a:t>&amp; so on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2BD09-5ED4-DE2D-8E03-0896EC98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D97E9-6835-3E46-A1E5-D11B3DA3942E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7B507-7145-C50F-6C38-F593FF6D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4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C380-5CA0-FF6E-603D-4BB27196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Occurrence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6BF8-5E0C-3294-9A1F-63D8A53E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Prediction On </a:t>
            </a:r>
            <a:r>
              <a:rPr lang="en-US" dirty="0"/>
              <a:t>Time Series Data</a:t>
            </a:r>
          </a:p>
          <a:p>
            <a:r>
              <a:rPr lang="en-US" dirty="0"/>
              <a:t>Example: </a:t>
            </a:r>
            <a:r>
              <a:rPr lang="en-US" dirty="0" err="1"/>
              <a:t>Spatio</a:t>
            </a:r>
            <a:r>
              <a:rPr lang="en-US" dirty="0"/>
              <a:t>-temporal Fire Risk Prediction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Residential/Commercial Fire risk assessment based on historical data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 time-variant risk factors in addition to spatial features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Use a machine learning model to assess fire risk more effectively from combination of spatial and temporal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E6E02-0AA6-A4DE-5B61-3DC5B0B5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F0F0-E459-A948-9F88-49EC970FF636}" type="datetime2">
              <a:rPr lang="en-US" smtClean="0"/>
              <a:t>Sunday, January 28,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3AA23-364E-0DE4-CEF0-998C121C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86853-8AD0-E1A9-DFBC-BA41699A104B}"/>
              </a:ext>
            </a:extLst>
          </p:cNvPr>
          <p:cNvSpPr txBox="1"/>
          <p:nvPr/>
        </p:nvSpPr>
        <p:spPr>
          <a:xfrm>
            <a:off x="1295401" y="5630446"/>
            <a:ext cx="102503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Singh Walia, B., Hu, Q., Chen, J., Chen, F., Lee, J., Kuo, N., Narang, P., Batts, J., Arnold, G. and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Madaio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2018, July. A dynamic pipeline for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spatio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-temporal fire risk prediction. In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24th ACM SIGKDD International Conference on Knowledge Discovery &amp; Data Mining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764-773).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053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7C14-4233-AC24-40A3-A276D34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High Level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7B364-515B-0A11-D349-8FCCCB93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3B44C-C289-CE1E-C57E-2E225B2A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E18CA-8E47-78F8-39CC-009A54B3C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2" t="51769" r="79088" b="7086"/>
          <a:stretch/>
        </p:blipFill>
        <p:spPr>
          <a:xfrm>
            <a:off x="2880706" y="3551061"/>
            <a:ext cx="766550" cy="1596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AB572-C482-10C1-9993-2AF11EFF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50" y="3027538"/>
            <a:ext cx="563365" cy="5235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3460-41B3-8EDF-CFDD-43CCA718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50" y="4034407"/>
            <a:ext cx="563365" cy="5235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5EA887-B53B-0897-E14F-D88B62008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51" y="4945204"/>
            <a:ext cx="611110" cy="6111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B9D748-8B19-BA63-DD0C-452577484806}"/>
              </a:ext>
            </a:extLst>
          </p:cNvPr>
          <p:cNvCxnSpPr>
            <a:stCxn id="7" idx="6"/>
          </p:cNvCxnSpPr>
          <p:nvPr/>
        </p:nvCxnSpPr>
        <p:spPr>
          <a:xfrm>
            <a:off x="2111015" y="3289300"/>
            <a:ext cx="781691" cy="74510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38807-EFB1-F688-0B58-AD951317ECBD}"/>
              </a:ext>
            </a:extLst>
          </p:cNvPr>
          <p:cNvCxnSpPr>
            <a:cxnSpLocks/>
            <a:stCxn id="8" idx="6"/>
            <a:endCxn id="6" idx="1"/>
          </p:cNvCxnSpPr>
          <p:nvPr/>
        </p:nvCxnSpPr>
        <p:spPr>
          <a:xfrm>
            <a:off x="2111015" y="4296169"/>
            <a:ext cx="769691" cy="5304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C9255A-ACFA-6C16-003A-266DAFFA381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58761" y="4630397"/>
            <a:ext cx="733945" cy="6203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8CF562-0F7E-3B08-F43C-FF865634E704}"/>
              </a:ext>
            </a:extLst>
          </p:cNvPr>
          <p:cNvSpPr txBox="1"/>
          <p:nvPr/>
        </p:nvSpPr>
        <p:spPr>
          <a:xfrm>
            <a:off x="1030014" y="2896733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Sensor-1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61D59-0AEF-9E4D-E4E6-193DCE3E8A02}"/>
              </a:ext>
            </a:extLst>
          </p:cNvPr>
          <p:cNvSpPr txBox="1"/>
          <p:nvPr/>
        </p:nvSpPr>
        <p:spPr>
          <a:xfrm>
            <a:off x="1162185" y="3807530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Sensor-2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50456-5742-56E7-6830-F60D51BAADE5}"/>
              </a:ext>
            </a:extLst>
          </p:cNvPr>
          <p:cNvSpPr txBox="1"/>
          <p:nvPr/>
        </p:nvSpPr>
        <p:spPr>
          <a:xfrm>
            <a:off x="1215668" y="4785664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Sensor-n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BA2FF2-D27A-2438-53C8-AE638565F2E2}"/>
              </a:ext>
            </a:extLst>
          </p:cNvPr>
          <p:cNvSpPr txBox="1"/>
          <p:nvPr/>
        </p:nvSpPr>
        <p:spPr>
          <a:xfrm flipH="1">
            <a:off x="1227536" y="4245676"/>
            <a:ext cx="233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AC48B9-2FBD-1327-EB30-55A4C760F33C}"/>
              </a:ext>
            </a:extLst>
          </p:cNvPr>
          <p:cNvSpPr txBox="1"/>
          <p:nvPr/>
        </p:nvSpPr>
        <p:spPr>
          <a:xfrm>
            <a:off x="2802153" y="3345003"/>
            <a:ext cx="845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Mobile App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2CEACB-81EA-492D-8CFC-810E9B5987CE}"/>
              </a:ext>
            </a:extLst>
          </p:cNvPr>
          <p:cNvSpPr/>
          <p:nvPr/>
        </p:nvSpPr>
        <p:spPr>
          <a:xfrm>
            <a:off x="1030014" y="2531495"/>
            <a:ext cx="2795128" cy="3192008"/>
          </a:xfrm>
          <a:prstGeom prst="roundRect">
            <a:avLst>
              <a:gd name="adj" fmla="val 6950"/>
            </a:avLst>
          </a:prstGeom>
          <a:noFill/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F70232-2E59-4673-3CBE-D1234824FAE1}"/>
              </a:ext>
            </a:extLst>
          </p:cNvPr>
          <p:cNvSpPr txBox="1"/>
          <p:nvPr/>
        </p:nvSpPr>
        <p:spPr>
          <a:xfrm>
            <a:off x="1106504" y="2569721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User-end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D35EC3-78B8-B124-D377-7CE2EEEF99D9}"/>
              </a:ext>
            </a:extLst>
          </p:cNvPr>
          <p:cNvCxnSpPr>
            <a:cxnSpLocks/>
          </p:cNvCxnSpPr>
          <p:nvPr/>
        </p:nvCxnSpPr>
        <p:spPr>
          <a:xfrm>
            <a:off x="1030014" y="2889513"/>
            <a:ext cx="279512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C356FBF-88BA-436C-EE18-6838E7DF55A7}"/>
              </a:ext>
            </a:extLst>
          </p:cNvPr>
          <p:cNvSpPr/>
          <p:nvPr/>
        </p:nvSpPr>
        <p:spPr>
          <a:xfrm>
            <a:off x="4436252" y="4296167"/>
            <a:ext cx="2286790" cy="109687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           Back-end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       (</a:t>
            </a:r>
            <a:r>
              <a:rPr lang="en-US" sz="1600" dirty="0" err="1">
                <a:solidFill>
                  <a:schemeClr val="tx1"/>
                </a:solidFill>
              </a:rPr>
              <a:t>Starlette</a:t>
            </a:r>
            <a:r>
              <a:rPr lang="en-US" sz="1600" dirty="0">
                <a:solidFill>
                  <a:schemeClr val="tx1"/>
                </a:solidFill>
              </a:rPr>
              <a:t> REST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API Server)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E8A435F-2EF5-4E25-57F0-766C8F1C9247}"/>
              </a:ext>
            </a:extLst>
          </p:cNvPr>
          <p:cNvCxnSpPr/>
          <p:nvPr/>
        </p:nvCxnSpPr>
        <p:spPr>
          <a:xfrm>
            <a:off x="3647256" y="4572002"/>
            <a:ext cx="769691" cy="344467"/>
          </a:xfrm>
          <a:prstGeom prst="bentConnector3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A2D721C-855D-A999-50FE-E950AEAFF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9" y="2940254"/>
            <a:ext cx="945931" cy="945931"/>
          </a:xfrm>
          <a:prstGeom prst="rect">
            <a:avLst/>
          </a:prstGeom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35A6781-E53F-0CA9-2938-F55B5C21EDDB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rot="16200000" flipH="1">
            <a:off x="4946700" y="3663220"/>
            <a:ext cx="409982" cy="855912"/>
          </a:xfrm>
          <a:prstGeom prst="bentConnector3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89AD77-C1D8-B2EF-CACE-7A9137783DDB}"/>
              </a:ext>
            </a:extLst>
          </p:cNvPr>
          <p:cNvSpPr txBox="1"/>
          <p:nvPr/>
        </p:nvSpPr>
        <p:spPr>
          <a:xfrm>
            <a:off x="4261096" y="2645847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MySQL DB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5D1343-9F21-68A9-F8DC-90878785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500" y="2831331"/>
            <a:ext cx="3517900" cy="2311400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A1DE868-F874-132F-4A53-705A3BBB2F77}"/>
              </a:ext>
            </a:extLst>
          </p:cNvPr>
          <p:cNvSpPr/>
          <p:nvPr/>
        </p:nvSpPr>
        <p:spPr>
          <a:xfrm>
            <a:off x="5338153" y="2868234"/>
            <a:ext cx="2164641" cy="57042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      ML Prediction System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4D2753F-B4BB-03F8-B258-E65FB6FAD1AC}"/>
              </a:ext>
            </a:extLst>
          </p:cNvPr>
          <p:cNvCxnSpPr>
            <a:cxnSpLocks/>
            <a:endCxn id="42" idx="2"/>
          </p:cNvCxnSpPr>
          <p:nvPr/>
        </p:nvCxnSpPr>
        <p:spPr>
          <a:xfrm rot="5400000" flipH="1" flipV="1">
            <a:off x="5733200" y="3635419"/>
            <a:ext cx="884032" cy="490516"/>
          </a:xfrm>
          <a:prstGeom prst="bentConnector3">
            <a:avLst>
              <a:gd name="adj1" fmla="val 50000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8868052-80BC-2725-95EB-FD857EA3EBD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723042" y="3938335"/>
            <a:ext cx="1054750" cy="906269"/>
          </a:xfrm>
          <a:prstGeom prst="bentConnector3">
            <a:avLst>
              <a:gd name="adj1" fmla="val 50000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D059BD7-3CA2-890D-332C-662A0DC8010B}"/>
              </a:ext>
            </a:extLst>
          </p:cNvPr>
          <p:cNvCxnSpPr>
            <a:cxnSpLocks/>
            <a:stCxn id="6" idx="2"/>
            <a:endCxn id="41" idx="2"/>
          </p:cNvCxnSpPr>
          <p:nvPr/>
        </p:nvCxnSpPr>
        <p:spPr>
          <a:xfrm rot="5400000" flipH="1" flipV="1">
            <a:off x="6216897" y="2189814"/>
            <a:ext cx="4636" cy="5910469"/>
          </a:xfrm>
          <a:prstGeom prst="bentConnector3">
            <a:avLst>
              <a:gd name="adj1" fmla="val -9465250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489879-7BE0-4D76-FE69-4C130121877E}"/>
              </a:ext>
            </a:extLst>
          </p:cNvPr>
          <p:cNvSpPr txBox="1"/>
          <p:nvPr/>
        </p:nvSpPr>
        <p:spPr>
          <a:xfrm>
            <a:off x="5478201" y="5614258"/>
            <a:ext cx="1869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PUSH (FCM &amp;/or SMS) Alert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758F9D-7E55-D72A-4D25-FA0A5FE8E595}"/>
              </a:ext>
            </a:extLst>
          </p:cNvPr>
          <p:cNvSpPr txBox="1"/>
          <p:nvPr/>
        </p:nvSpPr>
        <p:spPr>
          <a:xfrm>
            <a:off x="6875890" y="3704139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REST API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551382-4238-C5F7-163A-38322586B312}"/>
              </a:ext>
            </a:extLst>
          </p:cNvPr>
          <p:cNvSpPr txBox="1"/>
          <p:nvPr/>
        </p:nvSpPr>
        <p:spPr>
          <a:xfrm>
            <a:off x="3853997" y="4359334"/>
            <a:ext cx="67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REST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13C3F56-D591-3681-ADEF-D93B10A4F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766" y="2984829"/>
            <a:ext cx="337524" cy="33752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BD8DFB-0DA9-8CF7-78C6-A417EC820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510" y="4461085"/>
            <a:ext cx="714434" cy="5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90A8-3372-FFCA-9B4A-57FF810D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41" y="982132"/>
            <a:ext cx="11014842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sz="4000" dirty="0"/>
              <a:t>AWS Cloud Architecture – Backend &amp; Prediction System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D2CCC-CF4B-5431-A0D6-FA46A3D0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23DC6-3540-5F44-DBE5-27CD1352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C26BA-51FD-1D96-A8FB-A07CF283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8" y="2459422"/>
            <a:ext cx="9680026" cy="37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6102-C9C3-C18F-C386-9593D102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AWS Cloud Architecture - Frontend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DCEA21-C011-DDFC-663D-C640DA79E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091" y="2479604"/>
            <a:ext cx="7801817" cy="35870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EE970-2B69-BE43-844A-079DBE1C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0C9-CAAC-C845-8D39-0F7612366F96}" type="datetime2">
              <a:rPr lang="en-US" smtClean="0"/>
              <a:t>Sunday, January 28,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914C3-6117-8B23-BFBB-C6465033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C3FB2-551B-4C42-AF86-DE7D84C712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53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{2E4BA071-A88A-B048-ADAF-B1E2C2C1A652}tf10001064</Template>
  <TotalTime>146</TotalTime>
  <Words>497</Words>
  <Application>Microsoft Macintosh PowerPoint</Application>
  <PresentationFormat>Widescreen</PresentationFormat>
  <Paragraphs>105</Paragraphs>
  <Slides>13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Garamond</vt:lpstr>
      <vt:lpstr>Organic</vt:lpstr>
      <vt:lpstr>    emergenCity</vt:lpstr>
      <vt:lpstr>Overview</vt:lpstr>
      <vt:lpstr>Motivation &amp; Problem Statement</vt:lpstr>
      <vt:lpstr>Solution: User-end</vt:lpstr>
      <vt:lpstr>Solution: Web Portal for City Officials</vt:lpstr>
      <vt:lpstr>Solution: Occurrence Predictions</vt:lpstr>
      <vt:lpstr>Solution: High Level Overview</vt:lpstr>
      <vt:lpstr>Solution: AWS Cloud Architecture – Backend &amp; Prediction System</vt:lpstr>
      <vt:lpstr>Solution: AWS Cloud Architecture - Frontend</vt:lpstr>
      <vt:lpstr>Impacts : Social &amp; Entrepreneurial Scopes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emergenCity</dc:title>
  <dc:creator>Microsoft Office User</dc:creator>
  <cp:lastModifiedBy>Microsoft Office User</cp:lastModifiedBy>
  <cp:revision>33</cp:revision>
  <dcterms:created xsi:type="dcterms:W3CDTF">2024-01-28T14:22:14Z</dcterms:created>
  <dcterms:modified xsi:type="dcterms:W3CDTF">2024-01-28T17:11:03Z</dcterms:modified>
</cp:coreProperties>
</file>